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50" r:id="rId3"/>
    <p:sldMasterId id="2147483734" r:id="rId4"/>
    <p:sldMasterId id="2147483719" r:id="rId5"/>
    <p:sldMasterId id="2147483702" r:id="rId6"/>
    <p:sldMasterId id="2147483704" r:id="rId7"/>
  </p:sldMasterIdLst>
  <p:notesMasterIdLst>
    <p:notesMasterId r:id="rId25"/>
  </p:notesMasterIdLst>
  <p:sldIdLst>
    <p:sldId id="256" r:id="rId8"/>
    <p:sldId id="422" r:id="rId9"/>
    <p:sldId id="427" r:id="rId10"/>
    <p:sldId id="423" r:id="rId11"/>
    <p:sldId id="419" r:id="rId12"/>
    <p:sldId id="420" r:id="rId13"/>
    <p:sldId id="425" r:id="rId14"/>
    <p:sldId id="421" r:id="rId15"/>
    <p:sldId id="412" r:id="rId16"/>
    <p:sldId id="413" r:id="rId17"/>
    <p:sldId id="414" r:id="rId18"/>
    <p:sldId id="415" r:id="rId19"/>
    <p:sldId id="416" r:id="rId20"/>
    <p:sldId id="417" r:id="rId21"/>
    <p:sldId id="424" r:id="rId22"/>
    <p:sldId id="418" r:id="rId23"/>
    <p:sldId id="426" r:id="rId24"/>
  </p:sldIdLst>
  <p:sldSz cx="12192000" cy="6858000"/>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extLst>
      <p:ext uri="{19B8F6BF-5375-455C-9EA6-DF929625EA0E}">
        <p15:presenceInfo xmlns:p15="http://schemas.microsoft.com/office/powerpoint/2012/main" userId="3ce8dd4a77e46e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9F79"/>
    <a:srgbClr val="0C6949"/>
    <a:srgbClr val="CC3300"/>
    <a:srgbClr val="00B050"/>
    <a:srgbClr val="F27457"/>
    <a:srgbClr val="EE7E30"/>
    <a:srgbClr val="DC3C64"/>
    <a:srgbClr val="0C4F76"/>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4" autoAdjust="0"/>
    <p:restoredTop sz="81366"/>
  </p:normalViewPr>
  <p:slideViewPr>
    <p:cSldViewPr>
      <p:cViewPr varScale="1">
        <p:scale>
          <a:sx n="90" d="100"/>
          <a:sy n="90" d="100"/>
        </p:scale>
        <p:origin x="1392" y="84"/>
      </p:cViewPr>
      <p:guideLst>
        <p:guide orient="horz" pos="2160"/>
        <p:guide pos="3840"/>
      </p:guideLst>
    </p:cSldViewPr>
  </p:slideViewPr>
  <p:notesTextViewPr>
    <p:cViewPr>
      <p:scale>
        <a:sx n="1" d="1"/>
        <a:sy n="1" d="1"/>
      </p:scale>
      <p:origin x="0" y="0"/>
    </p:cViewPr>
  </p:notesTextViewPr>
  <p:notesViewPr>
    <p:cSldViewPr>
      <p:cViewPr varScale="1">
        <p:scale>
          <a:sx n="151" d="100"/>
          <a:sy n="151" d="100"/>
        </p:scale>
        <p:origin x="396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slideMaster" Target="slideMasters/slideMaster1.xml"/><Relationship Id="rId21" Type="http://schemas.openxmlformats.org/officeDocument/2006/relationships/slide" Target="slides/slide14.xml"/><Relationship Id="rId7" Type="http://schemas.openxmlformats.org/officeDocument/2006/relationships/slideMaster" Target="slideMasters/slideMaster5.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2.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381000" y="685800"/>
            <a:ext cx="6096000" cy="3429000"/>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498618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48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1910526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5075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1594858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4961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697953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219862187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902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3_Blank">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974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158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
        <p:nvSpPr>
          <p:cNvPr id="7" name="Title 6">
            <a:extLst>
              <a:ext uri="{FF2B5EF4-FFF2-40B4-BE49-F238E27FC236}">
                <a16:creationId xmlns:a16="http://schemas.microsoft.com/office/drawing/2014/main" id="{1D27D657-FE81-CB45-8796-05B371EEA005}"/>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05055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latin typeface="Calibri" panose="020F0502020204030204" pitchFamily="34" charset="0"/>
                <a:cs typeface="Calibri" panose="020F0502020204030204" pitchFamily="34" charset="0"/>
              </a:defRPr>
            </a:lvl1pPr>
            <a:lvl2pPr>
              <a:defRPr>
                <a:solidFill>
                  <a:schemeClr val="tx1">
                    <a:lumMod val="65000"/>
                    <a:lumOff val="35000"/>
                  </a:schemeClr>
                </a:solidFill>
                <a:latin typeface="Calibri" panose="020F0502020204030204" pitchFamily="34" charset="0"/>
                <a:cs typeface="Calibri" panose="020F0502020204030204" pitchFamily="34" charset="0"/>
              </a:defRPr>
            </a:lvl2pPr>
            <a:lvl3pPr>
              <a:defRPr>
                <a:solidFill>
                  <a:schemeClr val="tx1">
                    <a:lumMod val="65000"/>
                    <a:lumOff val="35000"/>
                  </a:schemeClr>
                </a:solidFill>
                <a:latin typeface="Calibri" panose="020F0502020204030204" pitchFamily="34" charset="0"/>
                <a:cs typeface="Calibri" panose="020F0502020204030204" pitchFamily="34" charset="0"/>
              </a:defRPr>
            </a:lvl3pPr>
            <a:lvl4pPr>
              <a:defRPr sz="2000">
                <a:solidFill>
                  <a:schemeClr val="tx1">
                    <a:lumMod val="65000"/>
                    <a:lumOff val="35000"/>
                  </a:schemeClr>
                </a:solidFill>
                <a:latin typeface="Calibri" panose="020F0502020204030204" pitchFamily="34" charset="0"/>
                <a:cs typeface="Calibri" panose="020F0502020204030204" pitchFamily="34" charset="0"/>
              </a:defRPr>
            </a:lvl4pPr>
            <a:lvl5pPr>
              <a:defRPr sz="2000">
                <a:solidFill>
                  <a:schemeClr val="tx1">
                    <a:lumMod val="65000"/>
                    <a:lumOff val="35000"/>
                  </a:schemeClr>
                </a:solidFill>
                <a:latin typeface="Calibri" panose="020F050202020403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latin typeface="Calibri" panose="020F0502020204030204" pitchFamily="34" charset="0"/>
                <a:cs typeface="Calibri" panose="020F0502020204030204" pitchFamily="34" charset="0"/>
              </a:defRPr>
            </a:lvl1pPr>
            <a:lvl2pPr>
              <a:defRPr>
                <a:solidFill>
                  <a:schemeClr val="tx1">
                    <a:lumMod val="65000"/>
                    <a:lumOff val="35000"/>
                  </a:schemeClr>
                </a:solidFill>
                <a:latin typeface="Calibri" panose="020F0502020204030204" pitchFamily="34" charset="0"/>
                <a:cs typeface="Calibri" panose="020F0502020204030204" pitchFamily="34" charset="0"/>
              </a:defRPr>
            </a:lvl2pPr>
            <a:lvl3pPr>
              <a:defRPr>
                <a:solidFill>
                  <a:schemeClr val="tx1">
                    <a:lumMod val="65000"/>
                    <a:lumOff val="35000"/>
                  </a:schemeClr>
                </a:solidFill>
                <a:latin typeface="Calibri" panose="020F0502020204030204" pitchFamily="34" charset="0"/>
                <a:cs typeface="Calibri" panose="020F0502020204030204" pitchFamily="34" charset="0"/>
              </a:defRPr>
            </a:lvl3pPr>
            <a:lvl4pPr>
              <a:defRPr sz="2000">
                <a:solidFill>
                  <a:schemeClr val="tx1">
                    <a:lumMod val="65000"/>
                    <a:lumOff val="35000"/>
                  </a:schemeClr>
                </a:solidFill>
                <a:latin typeface="Calibri" panose="020F0502020204030204" pitchFamily="34" charset="0"/>
                <a:cs typeface="Calibri" panose="020F0502020204030204" pitchFamily="34" charset="0"/>
              </a:defRPr>
            </a:lvl4pPr>
            <a:lvl5pPr>
              <a:defRPr sz="2000">
                <a:solidFill>
                  <a:schemeClr val="tx1">
                    <a:lumMod val="65000"/>
                    <a:lumOff val="35000"/>
                  </a:schemeClr>
                </a:solidFill>
                <a:latin typeface="Calibri" panose="020F050202020403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5681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3.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3.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8" r:id="rId6"/>
    <p:sldLayoutId id="2147483733"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1064552" y="5733256"/>
            <a:ext cx="792088" cy="792088"/>
          </a:xfrm>
          <a:prstGeom prst="rect">
            <a:avLst/>
          </a:prstGeom>
        </p:spPr>
      </p:pic>
      <p:pic>
        <p:nvPicPr>
          <p:cNvPr id="4" name="Picture 3">
            <a:extLst>
              <a:ext uri="{FF2B5EF4-FFF2-40B4-BE49-F238E27FC236}">
                <a16:creationId xmlns:a16="http://schemas.microsoft.com/office/drawing/2014/main" id="{D2E49253-724B-E244-B5C0-507D25F4DC71}"/>
              </a:ext>
            </a:extLst>
          </p:cNvPr>
          <p:cNvPicPr>
            <a:picLocks noChangeAspect="1"/>
          </p:cNvPicPr>
          <p:nvPr userDrawn="1"/>
        </p:nvPicPr>
        <p:blipFill>
          <a:blip r:embed="rId10"/>
          <a:stretch>
            <a:fillRect/>
          </a:stretch>
        </p:blipFill>
        <p:spPr>
          <a:xfrm>
            <a:off x="9793217" y="620688"/>
            <a:ext cx="2063423" cy="792088"/>
          </a:xfrm>
          <a:prstGeom prst="rect">
            <a:avLst/>
          </a:prstGeom>
        </p:spPr>
      </p:pic>
    </p:spTree>
    <p:extLst>
      <p:ext uri="{BB962C8B-B14F-4D97-AF65-F5344CB8AC3E}">
        <p14:creationId xmlns:p14="http://schemas.microsoft.com/office/powerpoint/2010/main" val="245670666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7"/>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32" r:id="rId4"/>
    <p:sldLayoutId id="214748372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4"/>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 id="2147483731"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littlewandle.org.uk/resources/for-parents/" TargetMode="Externa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AFF1A4-5415-4247-833E-11F4E00FFE90}"/>
              </a:ext>
            </a:extLst>
          </p:cNvPr>
          <p:cNvSpPr/>
          <p:nvPr/>
        </p:nvSpPr>
        <p:spPr>
          <a:xfrm>
            <a:off x="9192344" y="0"/>
            <a:ext cx="2999656" cy="6813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4A697D-3A95-D147-8A75-43102FBE1377}"/>
              </a:ext>
            </a:extLst>
          </p:cNvPr>
          <p:cNvSpPr/>
          <p:nvPr/>
        </p:nvSpPr>
        <p:spPr>
          <a:xfrm>
            <a:off x="0" y="-160"/>
            <a:ext cx="12192000" cy="685816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1C4A2A9-315A-B649-91B5-9C86B6F88001}"/>
              </a:ext>
            </a:extLst>
          </p:cNvPr>
          <p:cNvSpPr/>
          <p:nvPr/>
        </p:nvSpPr>
        <p:spPr>
          <a:xfrm>
            <a:off x="3395700" y="3933056"/>
            <a:ext cx="5400600" cy="9361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3359696" y="4077072"/>
            <a:ext cx="5400600" cy="6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a:lnSpc>
                <a:spcPct val="80000"/>
              </a:lnSpc>
            </a:pPr>
            <a:r>
              <a:rPr lang="en-GB" altLang="en-US" sz="2400" b="1" dirty="0">
                <a:solidFill>
                  <a:schemeClr val="bg1"/>
                </a:solidFill>
              </a:rPr>
              <a:t>How we teach reading at Carlton Hill</a:t>
            </a:r>
          </a:p>
          <a:p>
            <a:pPr algn="ctr">
              <a:lnSpc>
                <a:spcPct val="80000"/>
              </a:lnSpc>
            </a:pPr>
            <a:r>
              <a:rPr lang="en-GB" altLang="en-US" sz="2400" b="1" dirty="0">
                <a:solidFill>
                  <a:schemeClr val="bg1"/>
                </a:solidFill>
              </a:rPr>
              <a:t>Why reading to your child really matters</a:t>
            </a:r>
          </a:p>
        </p:txBody>
      </p:sp>
      <p:pic>
        <p:nvPicPr>
          <p:cNvPr id="3" name="Picture 2">
            <a:extLst>
              <a:ext uri="{FF2B5EF4-FFF2-40B4-BE49-F238E27FC236}">
                <a16:creationId xmlns:a16="http://schemas.microsoft.com/office/drawing/2014/main" id="{403A49D0-917D-FD43-984B-263821382DB4}"/>
              </a:ext>
            </a:extLst>
          </p:cNvPr>
          <p:cNvPicPr>
            <a:picLocks noChangeAspect="1"/>
          </p:cNvPicPr>
          <p:nvPr/>
        </p:nvPicPr>
        <p:blipFill>
          <a:blip r:embed="rId3"/>
          <a:stretch>
            <a:fillRect/>
          </a:stretch>
        </p:blipFill>
        <p:spPr>
          <a:xfrm>
            <a:off x="3575720" y="1700808"/>
            <a:ext cx="5040560" cy="1934924"/>
          </a:xfrm>
          <a:prstGeom prst="rect">
            <a:avLst/>
          </a:prstGeom>
        </p:spPr>
      </p:pic>
      <p:pic>
        <p:nvPicPr>
          <p:cNvPr id="10" name="Picture 9">
            <a:extLst>
              <a:ext uri="{FF2B5EF4-FFF2-40B4-BE49-F238E27FC236}">
                <a16:creationId xmlns:a16="http://schemas.microsoft.com/office/drawing/2014/main" id="{F54433EF-A698-9D46-B0C4-D4BF96C369C9}"/>
              </a:ext>
            </a:extLst>
          </p:cNvPr>
          <p:cNvPicPr>
            <a:picLocks noChangeAspect="1"/>
          </p:cNvPicPr>
          <p:nvPr/>
        </p:nvPicPr>
        <p:blipFill>
          <a:blip r:embed="rId4"/>
          <a:stretch>
            <a:fillRect/>
          </a:stretch>
        </p:blipFill>
        <p:spPr>
          <a:xfrm>
            <a:off x="5699956" y="5733256"/>
            <a:ext cx="792088" cy="792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ug Club Family | Primary Curriculum">
            <a:extLst>
              <a:ext uri="{FF2B5EF4-FFF2-40B4-BE49-F238E27FC236}">
                <a16:creationId xmlns:a16="http://schemas.microsoft.com/office/drawing/2014/main" id="{D373E0E5-239F-563E-6300-68F4DB73B7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0" y="2924944"/>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664610-F1DC-3739-F080-B7284DF5218B}"/>
              </a:ext>
            </a:extLst>
          </p:cNvPr>
          <p:cNvSpPr txBox="1"/>
          <p:nvPr/>
        </p:nvSpPr>
        <p:spPr>
          <a:xfrm>
            <a:off x="839416" y="1412776"/>
            <a:ext cx="10286790" cy="923330"/>
          </a:xfrm>
          <a:prstGeom prst="rect">
            <a:avLst/>
          </a:prstGeom>
          <a:noFill/>
        </p:spPr>
        <p:txBody>
          <a:bodyPr wrap="none" rtlCol="0">
            <a:spAutoFit/>
          </a:bodyPr>
          <a:lstStyle/>
          <a:p>
            <a:r>
              <a:rPr lang="en-US" sz="5400" dirty="0">
                <a:latin typeface="Sassoon Penpals" panose="02000400000000000000" pitchFamily="2" charset="0"/>
              </a:rPr>
              <a:t>We are no longer a Bug Club phonics school</a:t>
            </a:r>
            <a:endParaRPr lang="en-GB" sz="5400" dirty="0">
              <a:latin typeface="Sassoon Penpals" panose="02000400000000000000" pitchFamily="2" charset="0"/>
            </a:endParaRPr>
          </a:p>
        </p:txBody>
      </p:sp>
    </p:spTree>
    <p:extLst>
      <p:ext uri="{BB962C8B-B14F-4D97-AF65-F5344CB8AC3E}">
        <p14:creationId xmlns:p14="http://schemas.microsoft.com/office/powerpoint/2010/main" val="1139473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nglish - St Anne's CofE Primary School">
            <a:extLst>
              <a:ext uri="{FF2B5EF4-FFF2-40B4-BE49-F238E27FC236}">
                <a16:creationId xmlns:a16="http://schemas.microsoft.com/office/drawing/2014/main" id="{ECF37781-C787-EB84-FC20-56D3C3D21B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536" y="1412776"/>
            <a:ext cx="8554550" cy="43204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7098E86-E12C-A46D-CF93-E6A89924CC5D}"/>
              </a:ext>
            </a:extLst>
          </p:cNvPr>
          <p:cNvSpPr txBox="1"/>
          <p:nvPr/>
        </p:nvSpPr>
        <p:spPr>
          <a:xfrm>
            <a:off x="1185054" y="247581"/>
            <a:ext cx="9289032" cy="1754326"/>
          </a:xfrm>
          <a:prstGeom prst="rect">
            <a:avLst/>
          </a:prstGeom>
          <a:noFill/>
        </p:spPr>
        <p:txBody>
          <a:bodyPr wrap="square" rtlCol="0">
            <a:spAutoFit/>
          </a:bodyPr>
          <a:lstStyle/>
          <a:p>
            <a:pPr algn="ctr"/>
            <a:r>
              <a:rPr lang="en-US" sz="5400" dirty="0">
                <a:latin typeface="Sassoon Penpals" panose="02000400000000000000" pitchFamily="2" charset="0"/>
              </a:rPr>
              <a:t>We now teach phonics and early reading with Little Wandle</a:t>
            </a:r>
            <a:endParaRPr lang="en-GB" sz="5400" dirty="0">
              <a:latin typeface="Sassoon Penpals" panose="02000400000000000000" pitchFamily="2" charset="0"/>
            </a:endParaRPr>
          </a:p>
        </p:txBody>
      </p:sp>
    </p:spTree>
    <p:extLst>
      <p:ext uri="{BB962C8B-B14F-4D97-AF65-F5344CB8AC3E}">
        <p14:creationId xmlns:p14="http://schemas.microsoft.com/office/powerpoint/2010/main" val="686373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DD6A45-6C34-D174-B6E4-51655AD3BA4F}"/>
              </a:ext>
            </a:extLst>
          </p:cNvPr>
          <p:cNvSpPr txBox="1"/>
          <p:nvPr/>
        </p:nvSpPr>
        <p:spPr>
          <a:xfrm>
            <a:off x="191344" y="548680"/>
            <a:ext cx="11377264" cy="6001643"/>
          </a:xfrm>
          <a:prstGeom prst="rect">
            <a:avLst/>
          </a:prstGeom>
          <a:noFill/>
        </p:spPr>
        <p:txBody>
          <a:bodyPr wrap="square" rtlCol="0">
            <a:spAutoFit/>
          </a:bodyPr>
          <a:lstStyle/>
          <a:p>
            <a:r>
              <a:rPr lang="en-US" sz="4800" b="1" u="sng" dirty="0">
                <a:latin typeface="Sassoon Penpals" panose="02000400000000000000" pitchFamily="2" charset="0"/>
              </a:rPr>
              <a:t>Reception, Year 1 and Year 2</a:t>
            </a:r>
          </a:p>
          <a:p>
            <a:r>
              <a:rPr lang="en-US" sz="4800" dirty="0">
                <a:latin typeface="Sassoon Penpals" panose="02000400000000000000" pitchFamily="2" charset="0"/>
              </a:rPr>
              <a:t>-2 x Little Wandle phonics lessons per day at a phase that matches the class </a:t>
            </a:r>
          </a:p>
          <a:p>
            <a:r>
              <a:rPr lang="en-US" sz="4800" dirty="0">
                <a:latin typeface="Sassoon Penpals" panose="02000400000000000000" pitchFamily="2" charset="0"/>
              </a:rPr>
              <a:t>-Frequent low stakes assessments to check progress and ensure children are learning at the correct level for them</a:t>
            </a:r>
          </a:p>
          <a:p>
            <a:r>
              <a:rPr lang="en-GB" sz="4800" dirty="0">
                <a:latin typeface="Sassoon Penpals" panose="02000400000000000000" pitchFamily="2" charset="0"/>
              </a:rPr>
              <a:t>-3 x guided reading sessions per week with a school adult, reading books matched to each individual child’s level</a:t>
            </a:r>
          </a:p>
        </p:txBody>
      </p:sp>
    </p:spTree>
    <p:extLst>
      <p:ext uri="{BB962C8B-B14F-4D97-AF65-F5344CB8AC3E}">
        <p14:creationId xmlns:p14="http://schemas.microsoft.com/office/powerpoint/2010/main" val="168801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78CDC5-7D90-AE5A-5124-E1E7FCC6EF36}"/>
              </a:ext>
            </a:extLst>
          </p:cNvPr>
          <p:cNvSpPr txBox="1"/>
          <p:nvPr/>
        </p:nvSpPr>
        <p:spPr>
          <a:xfrm>
            <a:off x="119336" y="188640"/>
            <a:ext cx="11593288" cy="6124754"/>
          </a:xfrm>
          <a:prstGeom prst="rect">
            <a:avLst/>
          </a:prstGeom>
          <a:noFill/>
        </p:spPr>
        <p:txBody>
          <a:bodyPr wrap="square">
            <a:spAutoFit/>
          </a:bodyPr>
          <a:lstStyle/>
          <a:p>
            <a:pPr algn="l"/>
            <a:r>
              <a:rPr lang="en-US" sz="2800" b="1" i="0" dirty="0">
                <a:solidFill>
                  <a:srgbClr val="000000"/>
                </a:solidFill>
                <a:effectLst/>
                <a:latin typeface="Montserrat" panose="00000500000000000000" pitchFamily="2" charset="0"/>
              </a:rPr>
              <a:t>Supporting your child with reading</a:t>
            </a:r>
          </a:p>
          <a:p>
            <a:pPr algn="l"/>
            <a:endParaRPr lang="en-US" sz="2800" b="1" dirty="0">
              <a:latin typeface="Montserrat" panose="00000500000000000000" pitchFamily="2" charset="0"/>
            </a:endParaRPr>
          </a:p>
          <a:p>
            <a:pPr algn="l"/>
            <a:endParaRPr lang="en-US" sz="2800" b="0" i="0" dirty="0">
              <a:solidFill>
                <a:srgbClr val="000000"/>
              </a:solidFill>
              <a:effectLst/>
              <a:latin typeface="Montserrat" panose="00000500000000000000" pitchFamily="2" charset="0"/>
            </a:endParaRPr>
          </a:p>
          <a:p>
            <a:pPr algn="l"/>
            <a:r>
              <a:rPr lang="en-US" sz="2800" b="0" i="0" dirty="0">
                <a:solidFill>
                  <a:srgbClr val="000000"/>
                </a:solidFill>
                <a:effectLst/>
                <a:latin typeface="Montserrat" panose="00000500000000000000" pitchFamily="2" charset="0"/>
              </a:rPr>
              <a:t>Although your child will be taught to read at school, you can have a huge impact on their reading journey by continuing their practice at home.</a:t>
            </a:r>
          </a:p>
          <a:p>
            <a:pPr algn="l"/>
            <a:endParaRPr lang="en-US" sz="2800" b="0" i="0" dirty="0">
              <a:solidFill>
                <a:srgbClr val="000000"/>
              </a:solidFill>
              <a:effectLst/>
              <a:latin typeface="Montserrat" panose="00000500000000000000" pitchFamily="2" charset="0"/>
            </a:endParaRPr>
          </a:p>
          <a:p>
            <a:pPr algn="l"/>
            <a:r>
              <a:rPr lang="en-US" sz="2800" b="0" i="0" dirty="0">
                <a:solidFill>
                  <a:srgbClr val="000000"/>
                </a:solidFill>
                <a:effectLst/>
                <a:latin typeface="Montserrat" panose="00000500000000000000" pitchFamily="2" charset="0"/>
              </a:rPr>
              <a:t>There are two types of reading book that your child may bring home:</a:t>
            </a:r>
          </a:p>
          <a:p>
            <a:pPr algn="l"/>
            <a:r>
              <a:rPr lang="en-US" sz="2800" b="0" i="0" dirty="0">
                <a:solidFill>
                  <a:srgbClr val="000000"/>
                </a:solidFill>
                <a:effectLst/>
                <a:latin typeface="Montserrat" panose="00000500000000000000" pitchFamily="2" charset="0"/>
              </a:rPr>
              <a:t>1. </a:t>
            </a:r>
            <a:r>
              <a:rPr lang="en-US" sz="2800" b="1" i="0" dirty="0">
                <a:solidFill>
                  <a:srgbClr val="000000"/>
                </a:solidFill>
                <a:effectLst/>
                <a:latin typeface="Montserrat" panose="00000500000000000000" pitchFamily="2" charset="0"/>
              </a:rPr>
              <a:t>A phonics book. </a:t>
            </a:r>
            <a:r>
              <a:rPr lang="en-US" sz="2800" b="0" i="0" dirty="0">
                <a:solidFill>
                  <a:srgbClr val="000000"/>
                </a:solidFill>
                <a:effectLst/>
                <a:latin typeface="Montserrat" panose="00000500000000000000" pitchFamily="2" charset="0"/>
              </a:rPr>
              <a:t>This will be at the correct phonic stage for your child. They should be able to read this fluently and independently.</a:t>
            </a:r>
          </a:p>
          <a:p>
            <a:pPr algn="l"/>
            <a:r>
              <a:rPr lang="en-US" sz="2800" b="0" i="0" dirty="0">
                <a:solidFill>
                  <a:srgbClr val="000000"/>
                </a:solidFill>
                <a:effectLst/>
                <a:latin typeface="Montserrat" panose="00000500000000000000" pitchFamily="2" charset="0"/>
              </a:rPr>
              <a:t>2. </a:t>
            </a:r>
            <a:r>
              <a:rPr lang="en-US" sz="2800" b="1" i="0" dirty="0">
                <a:solidFill>
                  <a:srgbClr val="000000"/>
                </a:solidFill>
                <a:effectLst/>
                <a:latin typeface="Montserrat" panose="00000500000000000000" pitchFamily="2" charset="0"/>
              </a:rPr>
              <a:t>A sharing book.  </a:t>
            </a:r>
            <a:r>
              <a:rPr lang="en-US" sz="2800" b="0" i="0" dirty="0">
                <a:solidFill>
                  <a:srgbClr val="000000"/>
                </a:solidFill>
                <a:effectLst/>
                <a:latin typeface="Montserrat" panose="00000500000000000000" pitchFamily="2" charset="0"/>
              </a:rPr>
              <a:t>Your child will not be able to read this on their own. This book is for you both to read and enjoy together.</a:t>
            </a:r>
          </a:p>
        </p:txBody>
      </p:sp>
    </p:spTree>
    <p:extLst>
      <p:ext uri="{BB962C8B-B14F-4D97-AF65-F5344CB8AC3E}">
        <p14:creationId xmlns:p14="http://schemas.microsoft.com/office/powerpoint/2010/main" val="3141684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8D4924-57A8-2165-7831-B12C3D48A1AF}"/>
              </a:ext>
            </a:extLst>
          </p:cNvPr>
          <p:cNvSpPr txBox="1"/>
          <p:nvPr/>
        </p:nvSpPr>
        <p:spPr>
          <a:xfrm>
            <a:off x="191344" y="188640"/>
            <a:ext cx="10153128" cy="3046988"/>
          </a:xfrm>
          <a:prstGeom prst="rect">
            <a:avLst/>
          </a:prstGeom>
          <a:noFill/>
        </p:spPr>
        <p:txBody>
          <a:bodyPr wrap="square">
            <a:spAutoFit/>
          </a:bodyPr>
          <a:lstStyle/>
          <a:p>
            <a:pPr algn="l"/>
            <a:r>
              <a:rPr lang="en-US" sz="2400" b="1" i="0" dirty="0">
                <a:solidFill>
                  <a:srgbClr val="000000"/>
                </a:solidFill>
                <a:effectLst/>
                <a:latin typeface="Montserrat" panose="00000500000000000000" pitchFamily="2" charset="0"/>
              </a:rPr>
              <a:t>1. Phonics book</a:t>
            </a:r>
            <a:endParaRPr lang="en-US" sz="2400" b="0" i="0" dirty="0">
              <a:solidFill>
                <a:srgbClr val="000000"/>
              </a:solidFill>
              <a:effectLst/>
              <a:latin typeface="Montserrat" panose="00000500000000000000" pitchFamily="2" charset="0"/>
            </a:endParaRPr>
          </a:p>
          <a:p>
            <a:pPr algn="l"/>
            <a:r>
              <a:rPr lang="en-US" sz="2400" b="0" i="0" dirty="0">
                <a:solidFill>
                  <a:srgbClr val="000000"/>
                </a:solidFill>
                <a:effectLst/>
                <a:latin typeface="Montserrat" panose="00000500000000000000" pitchFamily="2" charset="0"/>
              </a:rPr>
              <a:t>This book has been carefully matched to your child’s current reading level. If your child is reading it with little help, please don’t worry that it’s too easy – your child needs to develop fluency and confidence in reading.</a:t>
            </a:r>
          </a:p>
          <a:p>
            <a:pPr algn="l"/>
            <a:r>
              <a:rPr lang="en-US" sz="2400" b="0" i="0" dirty="0">
                <a:solidFill>
                  <a:srgbClr val="000000"/>
                </a:solidFill>
                <a:effectLst/>
                <a:latin typeface="Montserrat" panose="00000500000000000000" pitchFamily="2" charset="0"/>
              </a:rPr>
              <a:t>Listen to them read the book. Remember to give them lots of praise – celebrate their success! If they can’t read a word, read it to them. After they have finished, talk about the book together.</a:t>
            </a:r>
          </a:p>
        </p:txBody>
      </p:sp>
      <p:pic>
        <p:nvPicPr>
          <p:cNvPr id="1026" name="Picture 2" descr="Big Cat Phonics for Little Wandle Letters and Sounds Revised - Tip, Sip,  Nap: Phase 2 from Summerfield Books">
            <a:extLst>
              <a:ext uri="{FF2B5EF4-FFF2-40B4-BE49-F238E27FC236}">
                <a16:creationId xmlns:a16="http://schemas.microsoft.com/office/drawing/2014/main" id="{1B75D969-6F82-0552-1F95-A2B7D8B7C1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88927">
            <a:off x="1199456" y="3622373"/>
            <a:ext cx="2625080" cy="2487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ading Stars Phonics Phase 1 Pack (6 of each book)">
            <a:extLst>
              <a:ext uri="{FF2B5EF4-FFF2-40B4-BE49-F238E27FC236}">
                <a16:creationId xmlns:a16="http://schemas.microsoft.com/office/drawing/2014/main" id="{4A1ADC5C-EDB2-A289-C7A6-79B23F9A5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824" y="3429000"/>
            <a:ext cx="2789411" cy="30319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g Club Phonics Books | Download your free samples">
            <a:extLst>
              <a:ext uri="{FF2B5EF4-FFF2-40B4-BE49-F238E27FC236}">
                <a16:creationId xmlns:a16="http://schemas.microsoft.com/office/drawing/2014/main" id="{70F951CA-87D8-C0E4-C98F-8E87918CD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06788">
            <a:off x="8070204" y="3380164"/>
            <a:ext cx="2711781" cy="357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45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033665-B1F2-19A4-16E3-C76D11FE5A0D}"/>
              </a:ext>
            </a:extLst>
          </p:cNvPr>
          <p:cNvSpPr txBox="1"/>
          <p:nvPr/>
        </p:nvSpPr>
        <p:spPr>
          <a:xfrm>
            <a:off x="191345" y="147986"/>
            <a:ext cx="11410496" cy="5078313"/>
          </a:xfrm>
          <a:prstGeom prst="rect">
            <a:avLst/>
          </a:prstGeom>
          <a:noFill/>
        </p:spPr>
        <p:txBody>
          <a:bodyPr wrap="none" rtlCol="0">
            <a:spAutoFit/>
          </a:bodyPr>
          <a:lstStyle/>
          <a:p>
            <a:r>
              <a:rPr lang="en-US" sz="3600" dirty="0">
                <a:latin typeface="Sassoon Penpals" panose="02000400000000000000" pitchFamily="2" charset="0"/>
              </a:rPr>
              <a:t>Your child will take a new phonics book home on a Friday.</a:t>
            </a:r>
          </a:p>
          <a:p>
            <a:endParaRPr lang="en-US" sz="3600" dirty="0">
              <a:latin typeface="Sassoon Penpals" panose="02000400000000000000" pitchFamily="2" charset="0"/>
            </a:endParaRPr>
          </a:p>
          <a:p>
            <a:r>
              <a:rPr lang="en-US" sz="3600" dirty="0">
                <a:latin typeface="Sassoon Penpals" panose="02000400000000000000" pitchFamily="2" charset="0"/>
              </a:rPr>
              <a:t>Please try to listen to your child read you this book at least 3 x per week. </a:t>
            </a:r>
          </a:p>
          <a:p>
            <a:endParaRPr lang="en-US" sz="3600" dirty="0">
              <a:latin typeface="Sassoon Penpals" panose="02000400000000000000" pitchFamily="2" charset="0"/>
            </a:endParaRPr>
          </a:p>
          <a:p>
            <a:r>
              <a:rPr lang="en-US" sz="3600" dirty="0">
                <a:latin typeface="Sassoon Penpals" panose="02000400000000000000" pitchFamily="2" charset="0"/>
              </a:rPr>
              <a:t>Date when you have read with your child in their yellow diary.</a:t>
            </a:r>
          </a:p>
          <a:p>
            <a:endParaRPr lang="en-US" sz="3600" dirty="0">
              <a:latin typeface="Sassoon Penpals" panose="02000400000000000000" pitchFamily="2" charset="0"/>
            </a:endParaRPr>
          </a:p>
          <a:p>
            <a:r>
              <a:rPr lang="en-US" sz="3600" dirty="0">
                <a:latin typeface="Sassoon Penpals" panose="02000400000000000000" pitchFamily="2" charset="0"/>
              </a:rPr>
              <a:t>This diary should come to school with your child every day! </a:t>
            </a:r>
          </a:p>
          <a:p>
            <a:endParaRPr lang="en-US" sz="3600" dirty="0">
              <a:latin typeface="Sassoon Penpals" panose="02000400000000000000" pitchFamily="2" charset="0"/>
            </a:endParaRPr>
          </a:p>
          <a:p>
            <a:r>
              <a:rPr lang="en-GB" sz="3600" dirty="0">
                <a:latin typeface="Sassoon Penpals" panose="02000400000000000000" pitchFamily="2" charset="0"/>
              </a:rPr>
              <a:t>Please make sure book are returned by Friday. They are expensive! </a:t>
            </a:r>
          </a:p>
        </p:txBody>
      </p:sp>
      <p:pic>
        <p:nvPicPr>
          <p:cNvPr id="4" name="Picture 3">
            <a:extLst>
              <a:ext uri="{FF2B5EF4-FFF2-40B4-BE49-F238E27FC236}">
                <a16:creationId xmlns:a16="http://schemas.microsoft.com/office/drawing/2014/main" id="{93495D49-3CBF-740F-3BAB-95BA241ACF08}"/>
              </a:ext>
            </a:extLst>
          </p:cNvPr>
          <p:cNvPicPr>
            <a:picLocks noChangeAspect="1"/>
          </p:cNvPicPr>
          <p:nvPr/>
        </p:nvPicPr>
        <p:blipFill>
          <a:blip r:embed="rId2"/>
          <a:stretch>
            <a:fillRect/>
          </a:stretch>
        </p:blipFill>
        <p:spPr>
          <a:xfrm>
            <a:off x="10200456" y="1844824"/>
            <a:ext cx="1721184" cy="2320330"/>
          </a:xfrm>
          <a:prstGeom prst="rect">
            <a:avLst/>
          </a:prstGeom>
        </p:spPr>
      </p:pic>
      <p:pic>
        <p:nvPicPr>
          <p:cNvPr id="5" name="Picture 2" descr="Big Cat Phonics for Little Wandle Letters and Sounds Revised - Tip, Sip,  Nap: Phase 2 from Summerfield Books">
            <a:extLst>
              <a:ext uri="{FF2B5EF4-FFF2-40B4-BE49-F238E27FC236}">
                <a16:creationId xmlns:a16="http://schemas.microsoft.com/office/drawing/2014/main" id="{216DC1FA-D85D-50BF-9389-8EFD6B1B9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4769" y="5076858"/>
            <a:ext cx="1723648" cy="1633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52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8122AF9-ED03-2114-AFBA-BC1F2735D890}"/>
              </a:ext>
            </a:extLst>
          </p:cNvPr>
          <p:cNvSpPr txBox="1"/>
          <p:nvPr/>
        </p:nvSpPr>
        <p:spPr>
          <a:xfrm>
            <a:off x="191344" y="3476332"/>
            <a:ext cx="11809312" cy="3046988"/>
          </a:xfrm>
          <a:prstGeom prst="rect">
            <a:avLst/>
          </a:prstGeom>
          <a:noFill/>
        </p:spPr>
        <p:txBody>
          <a:bodyPr wrap="square">
            <a:spAutoFit/>
          </a:bodyPr>
          <a:lstStyle/>
          <a:p>
            <a:pPr algn="l"/>
            <a:r>
              <a:rPr lang="en-US" sz="2400" b="1" dirty="0">
                <a:latin typeface="Montserrat" panose="00000500000000000000" pitchFamily="2" charset="0"/>
              </a:rPr>
              <a:t>2. </a:t>
            </a:r>
            <a:r>
              <a:rPr lang="en-US" sz="2400" b="1" i="0" dirty="0">
                <a:solidFill>
                  <a:srgbClr val="000000"/>
                </a:solidFill>
                <a:effectLst/>
                <a:latin typeface="Montserrat" panose="00000500000000000000" pitchFamily="2" charset="0"/>
              </a:rPr>
              <a:t>Sharing book</a:t>
            </a:r>
            <a:endParaRPr lang="en-US" sz="2400" b="0" i="0" dirty="0">
              <a:solidFill>
                <a:srgbClr val="000000"/>
              </a:solidFill>
              <a:effectLst/>
              <a:latin typeface="Montserrat" panose="00000500000000000000" pitchFamily="2" charset="0"/>
            </a:endParaRPr>
          </a:p>
          <a:p>
            <a:pPr algn="l"/>
            <a:r>
              <a:rPr lang="en-US" sz="2400" b="0" i="0" dirty="0">
                <a:solidFill>
                  <a:srgbClr val="000000"/>
                </a:solidFill>
                <a:effectLst/>
                <a:latin typeface="Montserrat" panose="00000500000000000000" pitchFamily="2" charset="0"/>
              </a:rPr>
              <a:t>In order to encourage your child to become a lifelong reader, it is important that they learn to read for pleasure. The sharing book is a book they have chosen for you to enjoy together.</a:t>
            </a:r>
          </a:p>
          <a:p>
            <a:pPr algn="l"/>
            <a:r>
              <a:rPr lang="en-US" sz="2400" b="0" i="0" dirty="0">
                <a:solidFill>
                  <a:srgbClr val="000000"/>
                </a:solidFill>
                <a:effectLst/>
                <a:latin typeface="Montserrat" panose="00000500000000000000" pitchFamily="2" charset="0"/>
              </a:rPr>
              <a:t>Please remember that you shouldn’t expect your child to read this alone. Read it to or with them. Discuss the pictures, enjoy the story, predict what might happen next, use different voices for the characters, explore the facts in a non-fiction book. The main thing is that you have fun!</a:t>
            </a:r>
          </a:p>
        </p:txBody>
      </p:sp>
      <p:pic>
        <p:nvPicPr>
          <p:cNvPr id="2050" name="Picture 2" descr="The Gruffalo - Wikipedia">
            <a:extLst>
              <a:ext uri="{FF2B5EF4-FFF2-40B4-BE49-F238E27FC236}">
                <a16:creationId xmlns:a16="http://schemas.microsoft.com/office/drawing/2014/main" id="{816FD290-EFF1-6EE0-103F-632906B50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472" y="317778"/>
            <a:ext cx="2190750" cy="27241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5 School Library Ideas - Promote Your School">
            <a:extLst>
              <a:ext uri="{FF2B5EF4-FFF2-40B4-BE49-F238E27FC236}">
                <a16:creationId xmlns:a16="http://schemas.microsoft.com/office/drawing/2014/main" id="{EB2C95C9-B258-A76D-A6FA-EF92D2A6C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1784" y="294494"/>
            <a:ext cx="4625792" cy="3046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283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976664" cy="4392488"/>
          </a:xfrm>
        </p:spPr>
        <p:txBody>
          <a:bodyPr/>
          <a:lstStyle/>
          <a:p>
            <a:pPr marL="0" indent="0">
              <a:buNone/>
            </a:pPr>
            <a:r>
              <a:rPr lang="en-US" b="1" dirty="0"/>
              <a:t>Reading a book and chatting about it has a positive impact on children’s ability to:</a:t>
            </a:r>
          </a:p>
          <a:p>
            <a:r>
              <a:rPr lang="en-US" dirty="0"/>
              <a:t>understand words and sentences</a:t>
            </a:r>
          </a:p>
          <a:p>
            <a:r>
              <a:rPr lang="en-US" dirty="0"/>
              <a:t>use a wide range of vocabulary</a:t>
            </a:r>
          </a:p>
          <a:p>
            <a:r>
              <a:rPr lang="en-US" dirty="0"/>
              <a:t>develop listening comprehension skills</a:t>
            </a:r>
          </a:p>
          <a:p>
            <a:endParaRPr lang="en-US" dirty="0"/>
          </a:p>
          <a:p>
            <a:endParaRPr lang="en-US" dirty="0"/>
          </a:p>
          <a:p>
            <a:endParaRPr lang="en-US" dirty="0"/>
          </a:p>
          <a:p>
            <a:endParaRPr lang="en-US" dirty="0"/>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p:txBody>
          <a:bodyPr/>
          <a:lstStyle/>
          <a:p>
            <a:r>
              <a:rPr lang="en-US" dirty="0"/>
              <a:t>Why read with your child at home?</a:t>
            </a:r>
          </a:p>
        </p:txBody>
      </p:sp>
      <p:sp>
        <p:nvSpPr>
          <p:cNvPr id="4" name="TextBox 3">
            <a:extLst>
              <a:ext uri="{FF2B5EF4-FFF2-40B4-BE49-F238E27FC236}">
                <a16:creationId xmlns:a16="http://schemas.microsoft.com/office/drawing/2014/main" id="{86E95F29-27D8-584C-8416-3C2D22F47095}"/>
              </a:ext>
            </a:extLst>
          </p:cNvPr>
          <p:cNvSpPr txBox="1"/>
          <p:nvPr/>
        </p:nvSpPr>
        <p:spPr>
          <a:xfrm>
            <a:off x="372234" y="5877272"/>
            <a:ext cx="6227822" cy="523220"/>
          </a:xfrm>
          <a:prstGeom prst="rect">
            <a:avLst/>
          </a:prstGeom>
          <a:noFill/>
        </p:spPr>
        <p:txBody>
          <a:bodyPr wrap="square" rtlCol="0">
            <a:spAutoFit/>
          </a:bodyPr>
          <a:lstStyle/>
          <a:p>
            <a:r>
              <a:rPr lang="en-GB" sz="1400" dirty="0">
                <a:solidFill>
                  <a:schemeClr val="tx1">
                    <a:lumMod val="50000"/>
                    <a:lumOff val="50000"/>
                  </a:schemeClr>
                </a:solidFill>
              </a:rPr>
              <a:t>Parental involvement in the development of children’s reading skills: A five-year longitudinal study (2002) </a:t>
            </a:r>
            <a:r>
              <a:rPr lang="en-GB" sz="1400" dirty="0" err="1">
                <a:solidFill>
                  <a:schemeClr val="tx1">
                    <a:lumMod val="50000"/>
                    <a:lumOff val="50000"/>
                  </a:schemeClr>
                </a:solidFill>
              </a:rPr>
              <a:t>Senechal</a:t>
            </a:r>
            <a:r>
              <a:rPr lang="en-GB" sz="1400" dirty="0">
                <a:solidFill>
                  <a:schemeClr val="tx1">
                    <a:lumMod val="50000"/>
                    <a:lumOff val="50000"/>
                  </a:schemeClr>
                </a:solidFill>
              </a:rPr>
              <a:t>, M. and </a:t>
            </a:r>
            <a:r>
              <a:rPr lang="en-GB" sz="1400" dirty="0" err="1">
                <a:solidFill>
                  <a:schemeClr val="tx1">
                    <a:lumMod val="50000"/>
                    <a:lumOff val="50000"/>
                  </a:schemeClr>
                </a:solidFill>
              </a:rPr>
              <a:t>Lefvre</a:t>
            </a:r>
            <a:r>
              <a:rPr lang="en-GB" sz="1400" dirty="0">
                <a:solidFill>
                  <a:schemeClr val="tx1">
                    <a:lumMod val="50000"/>
                    <a:lumOff val="50000"/>
                  </a:schemeClr>
                </a:solidFill>
              </a:rPr>
              <a:t>, J.</a:t>
            </a:r>
          </a:p>
        </p:txBody>
      </p:sp>
      <p:pic>
        <p:nvPicPr>
          <p:cNvPr id="8" name="Picture 7">
            <a:extLst>
              <a:ext uri="{FF2B5EF4-FFF2-40B4-BE49-F238E27FC236}">
                <a16:creationId xmlns:a16="http://schemas.microsoft.com/office/drawing/2014/main" id="{2C8423A7-9524-CD43-B12F-A08A7C148E3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15166" y="1916832"/>
            <a:ext cx="5069466" cy="3384376"/>
          </a:xfrm>
          <a:prstGeom prst="roundRect">
            <a:avLst>
              <a:gd name="adj" fmla="val 1126"/>
            </a:avLst>
          </a:prstGeom>
        </p:spPr>
      </p:pic>
    </p:spTree>
    <p:extLst>
      <p:ext uri="{BB962C8B-B14F-4D97-AF65-F5344CB8AC3E}">
        <p14:creationId xmlns:p14="http://schemas.microsoft.com/office/powerpoint/2010/main" val="329895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688632" cy="4392488"/>
          </a:xfrm>
        </p:spPr>
        <p:txBody>
          <a:bodyPr/>
          <a:lstStyle/>
          <a:p>
            <a:pPr marL="0" indent="0">
              <a:buNone/>
            </a:pPr>
            <a:r>
              <a:rPr lang="en-US" sz="2400" dirty="0"/>
              <a:t>The number of books your child has encountered by the age of six is a </a:t>
            </a:r>
            <a:br>
              <a:rPr lang="en-US" sz="2400" dirty="0"/>
            </a:br>
            <a:r>
              <a:rPr lang="en-US" sz="2400" dirty="0"/>
              <a:t>positive predictor of their reading </a:t>
            </a:r>
            <a:br>
              <a:rPr lang="en-US" sz="2400" dirty="0"/>
            </a:br>
            <a:r>
              <a:rPr lang="en-US" sz="2400" dirty="0"/>
              <a:t>ability two years later.</a:t>
            </a:r>
          </a:p>
          <a:p>
            <a:pPr marL="0" indent="0">
              <a:buNone/>
            </a:pPr>
            <a:r>
              <a:rPr lang="en-US" sz="2400" dirty="0"/>
              <a:t>This benefit comes from:</a:t>
            </a:r>
          </a:p>
          <a:p>
            <a:pPr marL="0" indent="0">
              <a:buNone/>
            </a:pPr>
            <a:r>
              <a:rPr lang="en-US" sz="2400" dirty="0"/>
              <a:t>Adults reading to children and children enjoying books simply by looking at them and talking about them.</a:t>
            </a:r>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a:xfrm>
            <a:off x="479376" y="332656"/>
            <a:ext cx="7560840" cy="1152128"/>
          </a:xfrm>
        </p:spPr>
        <p:txBody>
          <a:bodyPr/>
          <a:lstStyle/>
          <a:p>
            <a:r>
              <a:rPr lang="en-US" dirty="0"/>
              <a:t>Why does reading together </a:t>
            </a:r>
            <a:br>
              <a:rPr lang="en-US" dirty="0"/>
            </a:br>
            <a:r>
              <a:rPr lang="en-US" dirty="0"/>
              <a:t>every day matter?</a:t>
            </a:r>
          </a:p>
        </p:txBody>
      </p:sp>
      <p:sp>
        <p:nvSpPr>
          <p:cNvPr id="4" name="TextBox 3">
            <a:extLst>
              <a:ext uri="{FF2B5EF4-FFF2-40B4-BE49-F238E27FC236}">
                <a16:creationId xmlns:a16="http://schemas.microsoft.com/office/drawing/2014/main" id="{86E95F29-27D8-584C-8416-3C2D22F47095}"/>
              </a:ext>
            </a:extLst>
          </p:cNvPr>
          <p:cNvSpPr txBox="1"/>
          <p:nvPr/>
        </p:nvSpPr>
        <p:spPr>
          <a:xfrm>
            <a:off x="372234" y="5877272"/>
            <a:ext cx="6227822" cy="523220"/>
          </a:xfrm>
          <a:prstGeom prst="rect">
            <a:avLst/>
          </a:prstGeom>
          <a:noFill/>
        </p:spPr>
        <p:txBody>
          <a:bodyPr wrap="square" rtlCol="0">
            <a:spAutoFit/>
          </a:bodyPr>
          <a:lstStyle/>
          <a:p>
            <a:r>
              <a:rPr lang="en-GB" sz="1400" dirty="0">
                <a:solidFill>
                  <a:schemeClr val="tx1">
                    <a:lumMod val="50000"/>
                    <a:lumOff val="50000"/>
                  </a:schemeClr>
                </a:solidFill>
              </a:rPr>
              <a:t>Parental involvement in the development of children’s reading skills: A five-year longitudinal study (2002) </a:t>
            </a:r>
            <a:r>
              <a:rPr lang="en-GB" sz="1400" dirty="0" err="1">
                <a:solidFill>
                  <a:schemeClr val="tx1">
                    <a:lumMod val="50000"/>
                    <a:lumOff val="50000"/>
                  </a:schemeClr>
                </a:solidFill>
              </a:rPr>
              <a:t>Senechal</a:t>
            </a:r>
            <a:r>
              <a:rPr lang="en-GB" sz="1400" dirty="0">
                <a:solidFill>
                  <a:schemeClr val="tx1">
                    <a:lumMod val="50000"/>
                    <a:lumOff val="50000"/>
                  </a:schemeClr>
                </a:solidFill>
              </a:rPr>
              <a:t>, M. and </a:t>
            </a:r>
            <a:r>
              <a:rPr lang="en-GB" sz="1400" dirty="0" err="1">
                <a:solidFill>
                  <a:schemeClr val="tx1">
                    <a:lumMod val="50000"/>
                    <a:lumOff val="50000"/>
                  </a:schemeClr>
                </a:solidFill>
              </a:rPr>
              <a:t>Lefvre</a:t>
            </a:r>
            <a:r>
              <a:rPr lang="en-GB" sz="1400" dirty="0">
                <a:solidFill>
                  <a:schemeClr val="tx1">
                    <a:lumMod val="50000"/>
                    <a:lumOff val="50000"/>
                  </a:schemeClr>
                </a:solidFill>
              </a:rPr>
              <a:t>, J.</a:t>
            </a:r>
          </a:p>
        </p:txBody>
      </p:sp>
      <p:pic>
        <p:nvPicPr>
          <p:cNvPr id="8" name="Picture 7">
            <a:extLst>
              <a:ext uri="{FF2B5EF4-FFF2-40B4-BE49-F238E27FC236}">
                <a16:creationId xmlns:a16="http://schemas.microsoft.com/office/drawing/2014/main" id="{704938F0-65F1-AD4C-A4DE-1DC52C67747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a:ext>
            </a:extLst>
          </a:blip>
          <a:srcRect/>
          <a:stretch/>
        </p:blipFill>
        <p:spPr>
          <a:xfrm>
            <a:off x="6672063" y="1916832"/>
            <a:ext cx="5100669" cy="3401501"/>
          </a:xfrm>
          <a:prstGeom prst="roundRect">
            <a:avLst>
              <a:gd name="adj" fmla="val 2155"/>
            </a:avLst>
          </a:prstGeom>
        </p:spPr>
      </p:pic>
    </p:spTree>
    <p:extLst>
      <p:ext uri="{BB962C8B-B14F-4D97-AF65-F5344CB8AC3E}">
        <p14:creationId xmlns:p14="http://schemas.microsoft.com/office/powerpoint/2010/main" val="181527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976664" cy="4392488"/>
          </a:xfrm>
        </p:spPr>
        <p:txBody>
          <a:bodyPr/>
          <a:lstStyle/>
          <a:p>
            <a:pPr marL="0" indent="0">
              <a:buNone/>
            </a:pPr>
            <a:r>
              <a:rPr lang="en-US" sz="2200" b="1" dirty="0"/>
              <a:t>Studies show that it’s the enjoyment and chat that matters! </a:t>
            </a:r>
          </a:p>
          <a:p>
            <a:pPr marL="0" indent="0">
              <a:buNone/>
            </a:pPr>
            <a:r>
              <a:rPr lang="en-US" sz="2200" dirty="0"/>
              <a:t>The more you chat together about the book and things that interest your child, the more impact it has.</a:t>
            </a:r>
          </a:p>
          <a:p>
            <a:pPr marL="0" indent="0">
              <a:buNone/>
            </a:pPr>
            <a:r>
              <a:rPr lang="en-US" sz="2200" dirty="0"/>
              <a:t>You don’t even have to read the words on the page – talking about the pictures is just as important.</a:t>
            </a:r>
          </a:p>
          <a:p>
            <a:pPr marL="0" indent="0">
              <a:buNone/>
            </a:pPr>
            <a:r>
              <a:rPr lang="en-US" sz="2200" dirty="0"/>
              <a:t>If you can read the words, then use your voice to make them come alive. It will help your child understand the book even better.</a:t>
            </a:r>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a:xfrm>
            <a:off x="479376" y="332656"/>
            <a:ext cx="6840760" cy="1152128"/>
          </a:xfrm>
        </p:spPr>
        <p:txBody>
          <a:bodyPr/>
          <a:lstStyle/>
          <a:p>
            <a:r>
              <a:rPr lang="en-US" dirty="0"/>
              <a:t>Does it matter how we read with our children?</a:t>
            </a:r>
          </a:p>
        </p:txBody>
      </p:sp>
      <p:pic>
        <p:nvPicPr>
          <p:cNvPr id="10" name="Picture 9">
            <a:extLst>
              <a:ext uri="{FF2B5EF4-FFF2-40B4-BE49-F238E27FC236}">
                <a16:creationId xmlns:a16="http://schemas.microsoft.com/office/drawing/2014/main" id="{FE39E974-A425-2E49-892E-0DE74AA6111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66341" y="1916831"/>
            <a:ext cx="5106391" cy="3401502"/>
          </a:xfrm>
          <a:prstGeom prst="roundRect">
            <a:avLst>
              <a:gd name="adj" fmla="val 2155"/>
            </a:avLst>
          </a:prstGeom>
        </p:spPr>
      </p:pic>
    </p:spTree>
    <p:extLst>
      <p:ext uri="{BB962C8B-B14F-4D97-AF65-F5344CB8AC3E}">
        <p14:creationId xmlns:p14="http://schemas.microsoft.com/office/powerpoint/2010/main" val="3373231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976664" cy="4392488"/>
          </a:xfrm>
        </p:spPr>
        <p:txBody>
          <a:bodyPr/>
          <a:lstStyle/>
          <a:p>
            <a:pPr marL="0" indent="0">
              <a:buNone/>
            </a:pPr>
            <a:r>
              <a:rPr lang="en-US" sz="2200" b="1" dirty="0"/>
              <a:t>Use your home language. </a:t>
            </a:r>
          </a:p>
          <a:p>
            <a:pPr marL="0" indent="0">
              <a:buNone/>
            </a:pPr>
            <a:r>
              <a:rPr lang="en-US" sz="2200" dirty="0"/>
              <a:t>It is better for your child to hear expert talk from you in your language. </a:t>
            </a:r>
          </a:p>
          <a:p>
            <a:pPr marL="0" indent="0">
              <a:buNone/>
            </a:pPr>
            <a:r>
              <a:rPr lang="en-US" sz="2200" dirty="0"/>
              <a:t>Many studies tell us it is the back-and-forth talk between adults and children when they are sharing books that makes the difference to children’s language and comprehension.</a:t>
            </a:r>
          </a:p>
          <a:p>
            <a:pPr marL="0" indent="0">
              <a:buNone/>
            </a:pPr>
            <a:r>
              <a:rPr lang="en-US" sz="2200" dirty="0"/>
              <a:t>This impact will translate to better language and comprehension for your child in English.</a:t>
            </a:r>
          </a:p>
          <a:p>
            <a:pPr marL="0" indent="0">
              <a:buNone/>
            </a:pPr>
            <a:endParaRPr lang="en-US" sz="2200" b="1" dirty="0"/>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a:xfrm>
            <a:off x="479376" y="332656"/>
            <a:ext cx="8496944" cy="1152128"/>
          </a:xfrm>
        </p:spPr>
        <p:txBody>
          <a:bodyPr/>
          <a:lstStyle/>
          <a:p>
            <a:r>
              <a:rPr lang="en-US" dirty="0"/>
              <a:t>Does it matter which language we use?</a:t>
            </a:r>
          </a:p>
        </p:txBody>
      </p:sp>
      <p:pic>
        <p:nvPicPr>
          <p:cNvPr id="7" name="Picture 6">
            <a:extLst>
              <a:ext uri="{FF2B5EF4-FFF2-40B4-BE49-F238E27FC236}">
                <a16:creationId xmlns:a16="http://schemas.microsoft.com/office/drawing/2014/main" id="{A34CA4E4-ABE7-FE44-A06B-891FD560410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672064" y="1916832"/>
            <a:ext cx="5100668" cy="3401501"/>
          </a:xfrm>
          <a:prstGeom prst="roundRect">
            <a:avLst>
              <a:gd name="adj" fmla="val 1596"/>
            </a:avLst>
          </a:prstGeom>
        </p:spPr>
      </p:pic>
    </p:spTree>
    <p:extLst>
      <p:ext uri="{BB962C8B-B14F-4D97-AF65-F5344CB8AC3E}">
        <p14:creationId xmlns:p14="http://schemas.microsoft.com/office/powerpoint/2010/main" val="112548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976664" cy="4392488"/>
          </a:xfrm>
        </p:spPr>
        <p:txBody>
          <a:bodyPr/>
          <a:lstStyle/>
          <a:p>
            <a:pPr marL="0" indent="0">
              <a:buNone/>
            </a:pPr>
            <a:r>
              <a:rPr lang="en-US" sz="2200" b="1" dirty="0"/>
              <a:t>Let your child be the boss of the books they choose. Enjoyment really matters.</a:t>
            </a:r>
          </a:p>
          <a:p>
            <a:pPr marL="0" indent="0">
              <a:buNone/>
            </a:pPr>
            <a:r>
              <a:rPr lang="en-US" sz="2200" dirty="0"/>
              <a:t>Comics, information books, magazines, story books, picture books, poems and leaflets are all great for sharing.</a:t>
            </a:r>
          </a:p>
          <a:p>
            <a:pPr marL="0" indent="0">
              <a:buNone/>
            </a:pPr>
            <a:r>
              <a:rPr lang="en-US" sz="2200" dirty="0"/>
              <a:t>Catalogues are fun to share and talk about too.</a:t>
            </a:r>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a:xfrm>
            <a:off x="479376" y="332656"/>
            <a:ext cx="8496944" cy="1152128"/>
          </a:xfrm>
        </p:spPr>
        <p:txBody>
          <a:bodyPr/>
          <a:lstStyle/>
          <a:p>
            <a:r>
              <a:rPr lang="en-US" dirty="0"/>
              <a:t>Does the type of book matter?</a:t>
            </a:r>
          </a:p>
        </p:txBody>
      </p:sp>
      <p:pic>
        <p:nvPicPr>
          <p:cNvPr id="7" name="Picture 6">
            <a:extLst>
              <a:ext uri="{FF2B5EF4-FFF2-40B4-BE49-F238E27FC236}">
                <a16:creationId xmlns:a16="http://schemas.microsoft.com/office/drawing/2014/main" id="{71E7F659-F976-3C44-925B-2240A5A37B63}"/>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6000" contrast="3000"/>
                    </a14:imgEffect>
                  </a14:imgLayer>
                </a14:imgProps>
              </a:ext>
              <a:ext uri="{28A0092B-C50C-407E-A947-70E740481C1C}">
                <a14:useLocalDpi xmlns:a14="http://schemas.microsoft.com/office/drawing/2010/main"/>
              </a:ext>
            </a:extLst>
          </a:blip>
          <a:srcRect b="-2"/>
          <a:stretch/>
        </p:blipFill>
        <p:spPr>
          <a:xfrm>
            <a:off x="6672063" y="1916831"/>
            <a:ext cx="5103921" cy="3401501"/>
          </a:xfrm>
          <a:prstGeom prst="roundRect">
            <a:avLst>
              <a:gd name="adj" fmla="val 1764"/>
            </a:avLst>
          </a:prstGeom>
        </p:spPr>
      </p:pic>
    </p:spTree>
    <p:extLst>
      <p:ext uri="{BB962C8B-B14F-4D97-AF65-F5344CB8AC3E}">
        <p14:creationId xmlns:p14="http://schemas.microsoft.com/office/powerpoint/2010/main" val="1094323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10"/>
          </p:nvPr>
        </p:nvSpPr>
        <p:spPr>
          <a:xfrm>
            <a:off x="479376" y="1916832"/>
            <a:ext cx="5976664" cy="4392488"/>
          </a:xfrm>
        </p:spPr>
        <p:txBody>
          <a:bodyPr/>
          <a:lstStyle/>
          <a:p>
            <a:pPr marL="0" indent="0">
              <a:buNone/>
            </a:pPr>
            <a:r>
              <a:rPr lang="en-US" sz="2200" b="1" dirty="0"/>
              <a:t>Repeated reading of books is really beneficial for children. It helps them </a:t>
            </a:r>
            <a:r>
              <a:rPr lang="en-US" sz="2200" b="1" dirty="0" err="1"/>
              <a:t>memorise</a:t>
            </a:r>
            <a:r>
              <a:rPr lang="en-US" sz="2200" b="1" dirty="0"/>
              <a:t> parts of stories, words and phrases too.</a:t>
            </a:r>
          </a:p>
          <a:p>
            <a:pPr marL="0" indent="0">
              <a:buNone/>
            </a:pPr>
            <a:r>
              <a:rPr lang="en-US" sz="2200" dirty="0"/>
              <a:t>Knowing a book or poem by heart is fun and powerful for children, they can ‘read’ the story with you, or join in with words of phrases.</a:t>
            </a:r>
          </a:p>
          <a:p>
            <a:pPr marL="0" indent="0">
              <a:buNone/>
            </a:pPr>
            <a:r>
              <a:rPr lang="en-US" sz="2200" dirty="0"/>
              <a:t>If you really want to mix it up, offer another book alongside the much-loved </a:t>
            </a:r>
            <a:r>
              <a:rPr lang="en-US" sz="2200" dirty="0" err="1"/>
              <a:t>favourite</a:t>
            </a:r>
            <a:r>
              <a:rPr lang="en-US" sz="2200" dirty="0"/>
              <a:t>!</a:t>
            </a:r>
          </a:p>
        </p:txBody>
      </p:sp>
      <p:sp>
        <p:nvSpPr>
          <p:cNvPr id="3" name="Title 2">
            <a:extLst>
              <a:ext uri="{FF2B5EF4-FFF2-40B4-BE49-F238E27FC236}">
                <a16:creationId xmlns:a16="http://schemas.microsoft.com/office/drawing/2014/main" id="{D269B812-E9E8-7B49-83EB-89E7D4FCAFCA}"/>
              </a:ext>
            </a:extLst>
          </p:cNvPr>
          <p:cNvSpPr>
            <a:spLocks noGrp="1"/>
          </p:cNvSpPr>
          <p:nvPr>
            <p:ph type="title"/>
          </p:nvPr>
        </p:nvSpPr>
        <p:spPr>
          <a:xfrm>
            <a:off x="479376" y="332656"/>
            <a:ext cx="6912768" cy="1152128"/>
          </a:xfrm>
        </p:spPr>
        <p:txBody>
          <a:bodyPr/>
          <a:lstStyle/>
          <a:p>
            <a:r>
              <a:rPr lang="en-US" dirty="0"/>
              <a:t>What if they always want to read the same book?</a:t>
            </a:r>
          </a:p>
        </p:txBody>
      </p:sp>
      <p:pic>
        <p:nvPicPr>
          <p:cNvPr id="12" name="Picture 11">
            <a:extLst>
              <a:ext uri="{FF2B5EF4-FFF2-40B4-BE49-F238E27FC236}">
                <a16:creationId xmlns:a16="http://schemas.microsoft.com/office/drawing/2014/main" id="{2AB1F4BE-7B52-5D48-882A-F0CE8EDE164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68523" y="1916832"/>
            <a:ext cx="5114177" cy="3406688"/>
          </a:xfrm>
          <a:prstGeom prst="roundRect">
            <a:avLst>
              <a:gd name="adj" fmla="val 3603"/>
            </a:avLst>
          </a:prstGeom>
        </p:spPr>
      </p:pic>
    </p:spTree>
    <p:extLst>
      <p:ext uri="{BB962C8B-B14F-4D97-AF65-F5344CB8AC3E}">
        <p14:creationId xmlns:p14="http://schemas.microsoft.com/office/powerpoint/2010/main" val="75090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7B023-A27B-C8B4-9F19-28ECAF5C188A}"/>
              </a:ext>
            </a:extLst>
          </p:cNvPr>
          <p:cNvSpPr>
            <a:spLocks noGrp="1"/>
          </p:cNvSpPr>
          <p:nvPr>
            <p:ph type="body" sz="quarter" idx="10"/>
          </p:nvPr>
        </p:nvSpPr>
        <p:spPr>
          <a:xfrm>
            <a:off x="479376" y="1916832"/>
            <a:ext cx="11809312" cy="4392488"/>
          </a:xfrm>
        </p:spPr>
        <p:txBody>
          <a:bodyPr/>
          <a:lstStyle/>
          <a:p>
            <a:pPr marL="0" indent="0">
              <a:buNone/>
            </a:pPr>
            <a:r>
              <a:rPr lang="en-GB" dirty="0">
                <a:hlinkClick r:id="rId2"/>
              </a:rPr>
              <a:t>https://www.littlewandle.org.uk/resources/for-parents/</a:t>
            </a:r>
            <a:r>
              <a:rPr lang="en-GB" dirty="0"/>
              <a:t> </a:t>
            </a:r>
          </a:p>
        </p:txBody>
      </p:sp>
      <p:sp>
        <p:nvSpPr>
          <p:cNvPr id="3" name="Title 2">
            <a:extLst>
              <a:ext uri="{FF2B5EF4-FFF2-40B4-BE49-F238E27FC236}">
                <a16:creationId xmlns:a16="http://schemas.microsoft.com/office/drawing/2014/main" id="{7FC1111C-8CC8-9DCB-52F0-38485674654D}"/>
              </a:ext>
            </a:extLst>
          </p:cNvPr>
          <p:cNvSpPr>
            <a:spLocks noGrp="1"/>
          </p:cNvSpPr>
          <p:nvPr>
            <p:ph type="title"/>
          </p:nvPr>
        </p:nvSpPr>
        <p:spPr/>
        <p:txBody>
          <a:bodyPr/>
          <a:lstStyle/>
          <a:p>
            <a:r>
              <a:rPr lang="en-US" dirty="0"/>
              <a:t>At home support</a:t>
            </a:r>
            <a:endParaRPr lang="en-GB" dirty="0"/>
          </a:p>
        </p:txBody>
      </p:sp>
      <p:pic>
        <p:nvPicPr>
          <p:cNvPr id="6" name="Picture 5">
            <a:extLst>
              <a:ext uri="{FF2B5EF4-FFF2-40B4-BE49-F238E27FC236}">
                <a16:creationId xmlns:a16="http://schemas.microsoft.com/office/drawing/2014/main" id="{AE3BC2C7-4F84-0888-96EC-D26E6B701808}"/>
              </a:ext>
            </a:extLst>
          </p:cNvPr>
          <p:cNvPicPr>
            <a:picLocks noChangeAspect="1"/>
          </p:cNvPicPr>
          <p:nvPr/>
        </p:nvPicPr>
        <p:blipFill>
          <a:blip r:embed="rId3"/>
          <a:stretch>
            <a:fillRect/>
          </a:stretch>
        </p:blipFill>
        <p:spPr>
          <a:xfrm>
            <a:off x="1631504" y="3157507"/>
            <a:ext cx="9086445" cy="3151813"/>
          </a:xfrm>
          <a:prstGeom prst="rect">
            <a:avLst/>
          </a:prstGeom>
        </p:spPr>
      </p:pic>
    </p:spTree>
    <p:extLst>
      <p:ext uri="{BB962C8B-B14F-4D97-AF65-F5344CB8AC3E}">
        <p14:creationId xmlns:p14="http://schemas.microsoft.com/office/powerpoint/2010/main" val="3605748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4294967295"/>
          </p:nvPr>
        </p:nvSpPr>
        <p:spPr>
          <a:xfrm>
            <a:off x="2543944" y="3501008"/>
            <a:ext cx="7104112" cy="3168650"/>
          </a:xfrm>
          <a:prstGeom prst="rect">
            <a:avLst/>
          </a:prstGeom>
        </p:spPr>
        <p:txBody>
          <a:bodyPr/>
          <a:lstStyle/>
          <a:p>
            <a:pPr marL="0" indent="0" algn="ctr">
              <a:buNone/>
            </a:pPr>
            <a:r>
              <a:rPr lang="en-US" sz="4500" dirty="0">
                <a:solidFill>
                  <a:schemeClr val="bg1"/>
                </a:solidFill>
              </a:rPr>
              <a:t>A love of reading is the biggest indicator of future academic success!</a:t>
            </a:r>
          </a:p>
        </p:txBody>
      </p:sp>
      <p:pic>
        <p:nvPicPr>
          <p:cNvPr id="6" name="Picture 5">
            <a:extLst>
              <a:ext uri="{FF2B5EF4-FFF2-40B4-BE49-F238E27FC236}">
                <a16:creationId xmlns:a16="http://schemas.microsoft.com/office/drawing/2014/main" id="{C9028594-5B8F-6848-B795-175289F605E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3544342" y="922412"/>
            <a:ext cx="5103316" cy="2670894"/>
          </a:xfrm>
          <a:prstGeom prst="rect">
            <a:avLst/>
          </a:prstGeom>
        </p:spPr>
      </p:pic>
      <p:sp>
        <p:nvSpPr>
          <p:cNvPr id="7" name="Rectangle 6">
            <a:extLst>
              <a:ext uri="{FF2B5EF4-FFF2-40B4-BE49-F238E27FC236}">
                <a16:creationId xmlns:a16="http://schemas.microsoft.com/office/drawing/2014/main" id="{806622A0-A722-1349-AB87-76D9DDEDE5AC}"/>
              </a:ext>
            </a:extLst>
          </p:cNvPr>
          <p:cNvSpPr/>
          <p:nvPr/>
        </p:nvSpPr>
        <p:spPr>
          <a:xfrm>
            <a:off x="10344472" y="0"/>
            <a:ext cx="1847528" cy="184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49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1B0362-7AFC-0D4A-9F75-CFE0E9235D38}"/>
              </a:ext>
            </a:extLst>
          </p:cNvPr>
          <p:cNvSpPr>
            <a:spLocks noGrp="1"/>
          </p:cNvSpPr>
          <p:nvPr>
            <p:ph type="body" sz="quarter" idx="4294967295"/>
          </p:nvPr>
        </p:nvSpPr>
        <p:spPr>
          <a:xfrm>
            <a:off x="2543944" y="3501008"/>
            <a:ext cx="7104112" cy="3168650"/>
          </a:xfrm>
          <a:prstGeom prst="rect">
            <a:avLst/>
          </a:prstGeom>
        </p:spPr>
        <p:txBody>
          <a:bodyPr/>
          <a:lstStyle/>
          <a:p>
            <a:pPr marL="0" indent="0" algn="ctr">
              <a:buNone/>
            </a:pPr>
            <a:r>
              <a:rPr lang="en-US" sz="4500" dirty="0">
                <a:solidFill>
                  <a:schemeClr val="bg1"/>
                </a:solidFill>
              </a:rPr>
              <a:t>Please exit via the main playground as the intercom system at Sussex Street gate is being replaced.</a:t>
            </a:r>
          </a:p>
        </p:txBody>
      </p:sp>
      <p:pic>
        <p:nvPicPr>
          <p:cNvPr id="6" name="Picture 5">
            <a:extLst>
              <a:ext uri="{FF2B5EF4-FFF2-40B4-BE49-F238E27FC236}">
                <a16:creationId xmlns:a16="http://schemas.microsoft.com/office/drawing/2014/main" id="{C9028594-5B8F-6848-B795-175289F605E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3544342" y="922412"/>
            <a:ext cx="5103316" cy="2670894"/>
          </a:xfrm>
          <a:prstGeom prst="rect">
            <a:avLst/>
          </a:prstGeom>
        </p:spPr>
      </p:pic>
      <p:sp>
        <p:nvSpPr>
          <p:cNvPr id="7" name="Rectangle 6">
            <a:extLst>
              <a:ext uri="{FF2B5EF4-FFF2-40B4-BE49-F238E27FC236}">
                <a16:creationId xmlns:a16="http://schemas.microsoft.com/office/drawing/2014/main" id="{806622A0-A722-1349-AB87-76D9DDEDE5AC}"/>
              </a:ext>
            </a:extLst>
          </p:cNvPr>
          <p:cNvSpPr/>
          <p:nvPr/>
        </p:nvSpPr>
        <p:spPr>
          <a:xfrm>
            <a:off x="10344472" y="0"/>
            <a:ext cx="1847528" cy="184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36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D04E80535F9A4DB2C4C7F434A00B41" ma:contentTypeVersion="14" ma:contentTypeDescription="Create a new document." ma:contentTypeScope="" ma:versionID="a8a77feaf9373ce24860bef17d972f03">
  <xsd:schema xmlns:xsd="http://www.w3.org/2001/XMLSchema" xmlns:xs="http://www.w3.org/2001/XMLSchema" xmlns:p="http://schemas.microsoft.com/office/2006/metadata/properties" xmlns:ns2="ec785c0a-7b19-4ffb-af7c-b0161af2f379" xmlns:ns3="aea32941-e990-4f9a-8264-aa82c4eebd57" targetNamespace="http://schemas.microsoft.com/office/2006/metadata/properties" ma:root="true" ma:fieldsID="9db174e6076bdfc5ed96965bdf9fdffd" ns2:_="" ns3:_="">
    <xsd:import namespace="ec785c0a-7b19-4ffb-af7c-b0161af2f379"/>
    <xsd:import namespace="aea32941-e990-4f9a-8264-aa82c4eebd57"/>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785c0a-7b19-4ffb-af7c-b0161af2f37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a32941-e990-4f9a-8264-aa82c4eebd5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25A118-A614-4A41-B843-FEF7057E296B}">
  <ds:schemaRefs>
    <ds:schemaRef ds:uri="http://schemas.microsoft.com/sharepoint/v3/contenttype/forms"/>
  </ds:schemaRefs>
</ds:datastoreItem>
</file>

<file path=customXml/itemProps2.xml><?xml version="1.0" encoding="utf-8"?>
<ds:datastoreItem xmlns:ds="http://schemas.openxmlformats.org/officeDocument/2006/customXml" ds:itemID="{29844C5A-BD13-4855-8C53-1FA04F05CFA5}">
  <ds:schemaRefs>
    <ds:schemaRef ds:uri="aea32941-e990-4f9a-8264-aa82c4eebd57"/>
    <ds:schemaRef ds:uri="ec785c0a-7b19-4ffb-af7c-b0161af2f37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57179</TotalTime>
  <Words>958</Words>
  <Application>Microsoft Office PowerPoint</Application>
  <PresentationFormat>Widescreen</PresentationFormat>
  <Paragraphs>66</Paragraphs>
  <Slides>17</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17</vt:i4>
      </vt:variant>
    </vt:vector>
  </HeadingPairs>
  <TitlesOfParts>
    <vt:vector size="27" baseType="lpstr">
      <vt:lpstr>Arial</vt:lpstr>
      <vt:lpstr>Calibri</vt:lpstr>
      <vt:lpstr>Calibri Light</vt:lpstr>
      <vt:lpstr>Montserrat</vt:lpstr>
      <vt:lpstr>Sassoon Penpals</vt:lpstr>
      <vt:lpstr>Normal body copy page</vt:lpstr>
      <vt:lpstr>1_Normal body copy page</vt:lpstr>
      <vt:lpstr>Custom Design</vt:lpstr>
      <vt:lpstr>3_Normal body copy page</vt:lpstr>
      <vt:lpstr>4_Normal body copy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read with your child at home?</vt:lpstr>
      <vt:lpstr>Why does reading together  every day matter?</vt:lpstr>
      <vt:lpstr>Does it matter how we read with our children?</vt:lpstr>
      <vt:lpstr>Does it matter which language we use?</vt:lpstr>
      <vt:lpstr>Does the type of book matter?</vt:lpstr>
      <vt:lpstr>What if they always want to read the same book?</vt:lpstr>
      <vt:lpstr>At home support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Bonnie Oliver</cp:lastModifiedBy>
  <cp:revision>460</cp:revision>
  <cp:lastPrinted>2021-06-23T14:18:45Z</cp:lastPrinted>
  <dcterms:modified xsi:type="dcterms:W3CDTF">2026-09-21T07:38:50Z</dcterms:modified>
</cp:coreProperties>
</file>